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9" r:id="rId1"/>
    <p:sldMasterId id="2147483807" r:id="rId2"/>
    <p:sldMasterId id="2147484202" r:id="rId3"/>
  </p:sldMasterIdLst>
  <p:notesMasterIdLst>
    <p:notesMasterId r:id="rId15"/>
  </p:notesMasterIdLst>
  <p:sldIdLst>
    <p:sldId id="258" r:id="rId4"/>
    <p:sldId id="259" r:id="rId5"/>
    <p:sldId id="260" r:id="rId6"/>
    <p:sldId id="263" r:id="rId7"/>
    <p:sldId id="284" r:id="rId8"/>
    <p:sldId id="265" r:id="rId9"/>
    <p:sldId id="267" r:id="rId10"/>
    <p:sldId id="268" r:id="rId11"/>
    <p:sldId id="285" r:id="rId12"/>
    <p:sldId id="286" r:id="rId13"/>
    <p:sldId id="287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8" y="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F2098D-1595-4103-A2F4-59261846C9A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8289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098D-1595-4103-A2F4-59261846C9AB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6364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20E39-AE5E-4F95-B22E-C949065F877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302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8A151-8FF2-4F22-8CEF-2DC12836207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2112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6E1E-06B8-424D-8843-DE0ACDB8EE9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6702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20E39-AE5E-4F95-B22E-C949065F877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9032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62B63-8DE6-4223-A913-8198E9AAFB8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1214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EE8F8-1B3C-4974-A308-7FF1AB4AFB4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997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A0C0-8243-4B32-A978-5336E88E184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2230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08138-C26B-45CC-BF35-251CB1704B7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480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521D-A12C-4D79-A52E-987C23B8BA7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78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1E11-60F6-418B-81A4-BA58536584D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0934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1A7F-D977-4728-BBF2-81A4BAB120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51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62B63-8DE6-4223-A913-8198E9AAFB8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2350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E745-2436-4C0D-AACE-6666577978A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57796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8A151-8FF2-4F22-8CEF-2DC12836207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35560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6E1E-06B8-424D-8843-DE0ACDB8EE9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8237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20E39-AE5E-4F95-B22E-C949065F877D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2424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62B63-8DE6-4223-A913-8198E9AAFB8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1799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EE8F8-1B3C-4974-A308-7FF1AB4AFB47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0992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A0C0-8243-4B32-A978-5336E88E184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57563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08138-C26B-45CC-BF35-251CB1704B7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76253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521D-A12C-4D79-A52E-987C23B8BA7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58683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1E11-60F6-418B-81A4-BA58536584D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104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EE8F8-1B3C-4974-A308-7FF1AB4AFB4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28486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FD1A7F-D977-4728-BBF2-81A4BAB120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92929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E745-2436-4C0D-AACE-6666577978A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48287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8A151-8FF2-4F22-8CEF-2DC12836207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54555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6E1E-06B8-424D-8843-DE0ACDB8EE9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846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A0C0-8243-4B32-A978-5336E88E184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643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08138-C26B-45CC-BF35-251CB1704B7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603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521D-A12C-4D79-A52E-987C23B8BA7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9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1E11-60F6-418B-81A4-BA58536584D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933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1A7F-D977-4728-BBF2-81A4BAB120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230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E745-2436-4C0D-AACE-6666577978A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6656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CB42F-3B4D-4D4D-8AE4-1A1EC74E83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36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CB42F-3B4D-4D4D-8AE4-1A1EC74E83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554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7CCB42F-3B4D-4D4D-8AE4-1A1EC74E837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95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3" r:id="rId1"/>
    <p:sldLayoutId id="2147484204" r:id="rId2"/>
    <p:sldLayoutId id="2147484205" r:id="rId3"/>
    <p:sldLayoutId id="2147484206" r:id="rId4"/>
    <p:sldLayoutId id="2147484207" r:id="rId5"/>
    <p:sldLayoutId id="2147484208" r:id="rId6"/>
    <p:sldLayoutId id="2147484209" r:id="rId7"/>
    <p:sldLayoutId id="2147484210" r:id="rId8"/>
    <p:sldLayoutId id="2147484211" r:id="rId9"/>
    <p:sldLayoutId id="2147484212" r:id="rId10"/>
    <p:sldLayoutId id="2147484213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34168" y="260648"/>
            <a:ext cx="8640763" cy="1440160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 smtClean="0">
                <a:latin typeface="Bell MT" panose="02020503060305020303" pitchFamily="18" charset="0"/>
              </a:rPr>
              <a:t>VII Encuentro Nacional de Catalogadores</a:t>
            </a:r>
            <a:r>
              <a:rPr lang="es-ES" sz="3600" dirty="0">
                <a:latin typeface="Bell MT" panose="02020503060305020303" pitchFamily="18" charset="0"/>
              </a:rPr>
              <a:t/>
            </a:r>
            <a:br>
              <a:rPr lang="es-ES" sz="3600" dirty="0">
                <a:latin typeface="Bell MT" panose="02020503060305020303" pitchFamily="18" charset="0"/>
              </a:rPr>
            </a:br>
            <a:r>
              <a:rPr lang="es-ES" sz="3200" b="1" dirty="0" smtClean="0">
                <a:latin typeface="Bell MT" panose="02020503060305020303" pitchFamily="18" charset="0"/>
              </a:rPr>
              <a:t>Biblioteca Nacional Mariano Moreno</a:t>
            </a:r>
            <a:r>
              <a:rPr lang="es-ES" sz="3200" b="1" dirty="0">
                <a:latin typeface="Bell MT" panose="02020503060305020303" pitchFamily="18" charset="0"/>
              </a:rPr>
              <a:t/>
            </a:r>
            <a:br>
              <a:rPr lang="es-ES" sz="3200" b="1" dirty="0">
                <a:latin typeface="Bell MT" panose="02020503060305020303" pitchFamily="18" charset="0"/>
              </a:rPr>
            </a:br>
            <a:r>
              <a:rPr lang="es-ES" sz="2800" dirty="0" smtClean="0">
                <a:latin typeface="Bell MT" panose="02020503060305020303" pitchFamily="18" charset="0"/>
              </a:rPr>
              <a:t>2-4 de Octubre de 2019</a:t>
            </a:r>
            <a:endParaRPr lang="es-ES" sz="2800" dirty="0">
              <a:latin typeface="Bell MT" panose="02020503060305020303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539749" y="1916832"/>
            <a:ext cx="8229600" cy="4608512"/>
          </a:xfrm>
        </p:spPr>
        <p:txBody>
          <a:bodyPr>
            <a:norm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es-AR" sz="3600" b="1" dirty="0"/>
              <a:t>Las </a:t>
            </a:r>
            <a:r>
              <a:rPr lang="es-AR" sz="3600" b="1" dirty="0" smtClean="0"/>
              <a:t>fases de implementación de RDA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es-AR" sz="3200" b="1" dirty="0" smtClean="0"/>
              <a:t>Su presencia y desenvolvimiento en la literatura y en las experiencias de las bibliotecas</a:t>
            </a:r>
            <a:endParaRPr lang="es-ES" sz="3200" i="1" dirty="0"/>
          </a:p>
          <a:p>
            <a:pPr algn="ctr">
              <a:buFont typeface="Wingdings" panose="05000000000000000000" pitchFamily="2" charset="2"/>
              <a:buNone/>
            </a:pPr>
            <a:r>
              <a:rPr lang="es-ES" sz="3200" dirty="0"/>
              <a:t>Gerardo </a:t>
            </a:r>
            <a:r>
              <a:rPr lang="es-ES" sz="3200" dirty="0" smtClean="0"/>
              <a:t>Salta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s-ES" sz="3200" dirty="0" smtClean="0"/>
              <a:t>Biblioteca Nacional Mariano Moreno</a:t>
            </a:r>
            <a:endParaRPr lang="es-ES" sz="3200" dirty="0"/>
          </a:p>
          <a:p>
            <a:pPr algn="ctr">
              <a:buFont typeface="Wingdings" panose="05000000000000000000" pitchFamily="2" charset="2"/>
              <a:buNone/>
            </a:pPr>
            <a:r>
              <a:rPr lang="es-ES" sz="3200" dirty="0" smtClean="0"/>
              <a:t>&lt;gerardo.salta@bn.gob.ar&gt;</a:t>
            </a:r>
            <a:endParaRPr lang="es-E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716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ES" sz="4400" b="1" dirty="0" smtClean="0"/>
              <a:t>Decisiones implicadas en la Política de catalogación por copia con RDA</a:t>
            </a:r>
            <a:endParaRPr lang="es-ES" sz="4400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916832"/>
            <a:ext cx="8579743" cy="4248472"/>
          </a:xfrm>
        </p:spPr>
        <p:txBody>
          <a:bodyPr>
            <a:noAutofit/>
          </a:bodyPr>
          <a:lstStyle/>
          <a:p>
            <a:pPr marL="538163" indent="-538163" algn="just">
              <a:spcBef>
                <a:spcPts val="600"/>
              </a:spcBef>
              <a:buSzPct val="80000"/>
              <a:buFont typeface="+mj-lt"/>
              <a:buAutoNum type="arabicPeriod"/>
            </a:pPr>
            <a:r>
              <a:rPr lang="es-ES" sz="3600" dirty="0" smtClean="0"/>
              <a:t>Recepción y aceptación de metadatos RDA</a:t>
            </a:r>
          </a:p>
          <a:p>
            <a:pPr marL="749808" lvl="1" indent="-457200" algn="just">
              <a:spcBef>
                <a:spcPts val="600"/>
              </a:spcBef>
              <a:buSzPct val="80000"/>
              <a:buFont typeface="Arial" panose="020B0604020202020204" pitchFamily="34" charset="0"/>
              <a:buChar char="•"/>
            </a:pPr>
            <a:r>
              <a:rPr lang="es-ES" sz="3200" dirty="0" smtClean="0"/>
              <a:t>Hibridación vs. Re-catalogación</a:t>
            </a:r>
          </a:p>
          <a:p>
            <a:pPr marL="514350" indent="-514350" algn="just">
              <a:spcBef>
                <a:spcPts val="600"/>
              </a:spcBef>
              <a:buSzPct val="80000"/>
              <a:buFont typeface="+mj-lt"/>
              <a:buAutoNum type="arabicPeriod"/>
            </a:pPr>
            <a:r>
              <a:rPr lang="es-ES" sz="3600" dirty="0" smtClean="0"/>
              <a:t>Metadatos AACR2 vs. actualizados con RDA</a:t>
            </a:r>
          </a:p>
          <a:p>
            <a:pPr marL="749808" lvl="1" indent="-457200" algn="just">
              <a:spcBef>
                <a:spcPts val="600"/>
              </a:spcBef>
              <a:buSzPct val="80000"/>
              <a:buFont typeface="Arial" panose="020B0604020202020204" pitchFamily="34" charset="0"/>
              <a:buChar char="•"/>
            </a:pPr>
            <a:r>
              <a:rPr lang="es-ES" sz="3400" dirty="0" smtClean="0"/>
              <a:t>Principio de economía</a:t>
            </a:r>
          </a:p>
          <a:p>
            <a:pPr marL="749808" lvl="1" indent="-457200" algn="just">
              <a:spcBef>
                <a:spcPts val="600"/>
              </a:spcBef>
              <a:buSzPct val="80000"/>
              <a:buFont typeface="Arial" panose="020B0604020202020204" pitchFamily="34" charset="0"/>
              <a:buChar char="•"/>
            </a:pPr>
            <a:r>
              <a:rPr lang="es-ES" sz="3400" dirty="0" smtClean="0"/>
              <a:t>Catalogación por copia vs. original</a:t>
            </a:r>
          </a:p>
        </p:txBody>
      </p:sp>
    </p:spTree>
    <p:extLst>
      <p:ext uri="{BB962C8B-B14F-4D97-AF65-F5344CB8AC3E}">
        <p14:creationId xmlns:p14="http://schemas.microsoft.com/office/powerpoint/2010/main" val="735374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716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ES" sz="4400" b="1" dirty="0" smtClean="0"/>
              <a:t>Decisiones implicadas en la Política de catalogación por copia con RDA</a:t>
            </a:r>
            <a:endParaRPr lang="es-ES" sz="4400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844824"/>
            <a:ext cx="8579743" cy="4320480"/>
          </a:xfrm>
        </p:spPr>
        <p:txBody>
          <a:bodyPr>
            <a:noAutofit/>
          </a:bodyPr>
          <a:lstStyle/>
          <a:p>
            <a:pPr marL="538163" indent="-538163" algn="just">
              <a:spcBef>
                <a:spcPts val="600"/>
              </a:spcBef>
              <a:buSzPct val="80000"/>
              <a:buFont typeface="+mj-lt"/>
              <a:buAutoNum type="arabicPeriod" startAt="4"/>
            </a:pPr>
            <a:r>
              <a:rPr lang="es-ES" sz="3600" dirty="0" smtClean="0"/>
              <a:t>Establecimiento de estándares locales</a:t>
            </a:r>
          </a:p>
          <a:p>
            <a:pPr marL="749808" lvl="1" indent="-457200" algn="just">
              <a:spcBef>
                <a:spcPts val="600"/>
              </a:spcBef>
              <a:buSzPct val="80000"/>
              <a:buFont typeface="Arial" panose="020B0604020202020204" pitchFamily="34" charset="0"/>
              <a:buChar char="•"/>
            </a:pPr>
            <a:r>
              <a:rPr lang="es-ES" sz="3200" dirty="0" smtClean="0"/>
              <a:t>Listas de control</a:t>
            </a:r>
          </a:p>
          <a:p>
            <a:pPr marL="514350" indent="-514350">
              <a:spcBef>
                <a:spcPts val="600"/>
              </a:spcBef>
              <a:buSzPct val="80000"/>
              <a:buFont typeface="+mj-lt"/>
              <a:buAutoNum type="arabicPeriod" startAt="4"/>
            </a:pPr>
            <a:r>
              <a:rPr lang="es-ES" sz="3400" dirty="0" smtClean="0"/>
              <a:t>Modificación de adquisiciones y catalogación</a:t>
            </a:r>
          </a:p>
          <a:p>
            <a:pPr marL="749808" lvl="1" indent="-457200" algn="just">
              <a:spcBef>
                <a:spcPts val="600"/>
              </a:spcBef>
              <a:buSzPct val="80000"/>
              <a:buFont typeface="Arial" panose="020B0604020202020204" pitchFamily="34" charset="0"/>
              <a:buChar char="•"/>
            </a:pPr>
            <a:r>
              <a:rPr lang="es-ES" sz="3400" dirty="0" smtClean="0"/>
              <a:t>Evaluación de calidad de metadatos RDA</a:t>
            </a:r>
          </a:p>
          <a:p>
            <a:pPr marL="749808" lvl="1" indent="-457200" algn="just">
              <a:spcBef>
                <a:spcPts val="600"/>
              </a:spcBef>
              <a:buSzPct val="80000"/>
              <a:buFont typeface="Arial" panose="020B0604020202020204" pitchFamily="34" charset="0"/>
              <a:buChar char="•"/>
            </a:pPr>
            <a:r>
              <a:rPr lang="es-ES" sz="3400" dirty="0" smtClean="0"/>
              <a:t>Experiencias de </a:t>
            </a:r>
            <a:r>
              <a:rPr lang="es-ES" sz="3400" dirty="0" err="1" smtClean="0"/>
              <a:t>University</a:t>
            </a:r>
            <a:r>
              <a:rPr lang="es-ES" sz="3400" dirty="0" smtClean="0"/>
              <a:t> of Chicago y KSUL</a:t>
            </a:r>
          </a:p>
        </p:txBody>
      </p:sp>
    </p:spTree>
    <p:extLst>
      <p:ext uri="{BB962C8B-B14F-4D97-AF65-F5344CB8AC3E}">
        <p14:creationId xmlns:p14="http://schemas.microsoft.com/office/powerpoint/2010/main" val="76180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76672"/>
            <a:ext cx="7704667" cy="936104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/>
              <a:t>Introducción</a:t>
            </a:r>
          </a:p>
        </p:txBody>
      </p:sp>
      <p:sp>
        <p:nvSpPr>
          <p:cNvPr id="13" name="Marcador de contenido 12"/>
          <p:cNvSpPr>
            <a:spLocks noGrp="1"/>
          </p:cNvSpPr>
          <p:nvPr>
            <p:ph idx="1"/>
          </p:nvPr>
        </p:nvSpPr>
        <p:spPr>
          <a:xfrm>
            <a:off x="539552" y="1772816"/>
            <a:ext cx="8352928" cy="4176464"/>
          </a:xfrm>
        </p:spPr>
        <p:txBody>
          <a:bodyPr>
            <a:normAutofit/>
          </a:bodyPr>
          <a:lstStyle/>
          <a:p>
            <a:pPr marL="358775" indent="-358775" algn="just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s-AR" sz="3200" dirty="0" smtClean="0"/>
              <a:t>Esquema de las fases de implementación de RDA</a:t>
            </a:r>
          </a:p>
          <a:p>
            <a:pPr marL="358775" indent="-358775" algn="just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s-AR" sz="3200" dirty="0" err="1" smtClean="0"/>
              <a:t>Enfasis</a:t>
            </a:r>
            <a:r>
              <a:rPr lang="es-AR" sz="3200" dirty="0" smtClean="0"/>
              <a:t> en el estadio de elaboración de políticas de catalogación</a:t>
            </a:r>
          </a:p>
          <a:p>
            <a:pPr marL="358775" indent="-358775" algn="just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s-AR" sz="3200" dirty="0" smtClean="0"/>
              <a:t>Estado de la cuestión de Proyecto de investigación, Doctorado en Bibliotecología y Ciencia de la Información, UBA-</a:t>
            </a:r>
            <a:r>
              <a:rPr lang="es-AR" sz="3200" dirty="0" err="1" smtClean="0"/>
              <a:t>FFyL</a:t>
            </a:r>
            <a:r>
              <a:rPr lang="es-AR" sz="3200" dirty="0" smtClean="0"/>
              <a:t>.</a:t>
            </a:r>
          </a:p>
          <a:p>
            <a:pPr marL="358775" indent="-358775" algn="just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s-AR" sz="3200" dirty="0" smtClean="0"/>
              <a:t>Dirección de la Magister Elsa </a:t>
            </a:r>
            <a:r>
              <a:rPr lang="es-AR" sz="3200" dirty="0" err="1" smtClean="0"/>
              <a:t>Barber</a:t>
            </a:r>
            <a:endParaRPr lang="es-AR" sz="3200" dirty="0" smtClean="0"/>
          </a:p>
          <a:p>
            <a:pPr>
              <a:buFont typeface="Courier New" panose="02070309020205020404" pitchFamily="49" charset="0"/>
              <a:buChar char="o"/>
            </a:pPr>
            <a:endParaRPr lang="es-A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180334" cy="1224136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 smtClean="0"/>
              <a:t>Estadios de la implementación de RDA </a:t>
            </a:r>
            <a:br>
              <a:rPr lang="es-ES" sz="3600" b="1" dirty="0" smtClean="0"/>
            </a:br>
            <a:r>
              <a:rPr lang="es-ES" sz="3600" b="1" dirty="0" smtClean="0"/>
              <a:t>(El-</a:t>
            </a:r>
            <a:r>
              <a:rPr lang="es-ES" sz="3600" b="1" dirty="0" err="1" smtClean="0"/>
              <a:t>Sherbini</a:t>
            </a:r>
            <a:r>
              <a:rPr lang="es-ES" sz="3600" b="1" dirty="0" smtClean="0"/>
              <a:t>, 2013)</a:t>
            </a:r>
            <a:endParaRPr lang="es-ES" sz="3600" b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661152"/>
            <a:ext cx="8784976" cy="4720175"/>
          </a:xfrm>
        </p:spPr>
        <p:txBody>
          <a:bodyPr>
            <a:noAutofit/>
          </a:bodyPr>
          <a:lstStyle/>
          <a:p>
            <a:pPr marL="358775" indent="-3587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+mj-lt"/>
              <a:buAutoNum type="romanLcPeriod"/>
            </a:pPr>
            <a:r>
              <a:rPr lang="es-ES" sz="2800" dirty="0" smtClean="0"/>
              <a:t>Familiaridad con modelos conceptuales, terminología, estructura, pautas, etc., de RDA</a:t>
            </a:r>
          </a:p>
          <a:p>
            <a:pPr marL="358775" indent="-3587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+mj-lt"/>
              <a:buAutoNum type="romanLcPeriod"/>
            </a:pPr>
            <a:r>
              <a:rPr lang="es-ES" sz="2800" dirty="0" smtClean="0"/>
              <a:t>Diseño y desenvolvimiento del entrenamiento en RDA</a:t>
            </a:r>
          </a:p>
          <a:p>
            <a:pPr marL="358775" indent="-3587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+mj-lt"/>
              <a:buAutoNum type="romanLcPeriod"/>
            </a:pPr>
            <a:r>
              <a:rPr lang="es-ES" sz="2800" dirty="0" smtClean="0"/>
              <a:t>Elaboración de la política de catalogación para aplicar con RDA</a:t>
            </a:r>
          </a:p>
          <a:p>
            <a:pPr marL="358775" indent="-3587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+mj-lt"/>
              <a:buAutoNum type="romanLcPeriod"/>
            </a:pPr>
            <a:r>
              <a:rPr lang="es-ES" sz="2800" dirty="0" smtClean="0"/>
              <a:t>Determinación de una fecha de implementación de RDA</a:t>
            </a:r>
          </a:p>
          <a:p>
            <a:pPr marL="358775" indent="-3587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+mj-lt"/>
              <a:buAutoNum type="romanLcPeriod"/>
            </a:pPr>
            <a:r>
              <a:rPr lang="es-ES" sz="2800" dirty="0" smtClean="0"/>
              <a:t>Divulgación de RDA al personal y a los usuarios</a:t>
            </a:r>
          </a:p>
          <a:p>
            <a:pPr marL="358775" indent="-3587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+mj-lt"/>
              <a:buAutoNum type="romanLcPeriod"/>
            </a:pPr>
            <a:r>
              <a:rPr lang="es-ES" sz="2800" dirty="0" smtClean="0"/>
              <a:t>Hibridación de elementos de RDA en metadatos existentes</a:t>
            </a:r>
          </a:p>
          <a:p>
            <a:pPr marL="358775" indent="-3587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+mj-lt"/>
              <a:buAutoNum type="romanLcPeriod"/>
            </a:pPr>
            <a:r>
              <a:rPr lang="es-ES" sz="2800" dirty="0" smtClean="0"/>
              <a:t>Importación y exportación de metadatos RDA</a:t>
            </a:r>
          </a:p>
          <a:p>
            <a:pPr marL="358775" indent="-3587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+mj-lt"/>
              <a:buAutoNum type="romanLcPeriod"/>
            </a:pPr>
            <a:r>
              <a:rPr lang="es-ES" sz="2800" dirty="0" smtClean="0"/>
              <a:t>Aplicación de RDA a metadatos de autoridad</a:t>
            </a:r>
            <a:endParaRPr lang="es-E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77348" y="457200"/>
            <a:ext cx="8209451" cy="1099592"/>
          </a:xfrm>
        </p:spPr>
        <p:txBody>
          <a:bodyPr anchor="ctr">
            <a:normAutofit/>
          </a:bodyPr>
          <a:lstStyle/>
          <a:p>
            <a:pPr algn="ctr"/>
            <a:r>
              <a:rPr lang="es-ES" sz="4400" b="1" dirty="0" smtClean="0"/>
              <a:t>Políticas de catalogación con RDA</a:t>
            </a:r>
            <a:endParaRPr lang="es-ES" sz="4400" b="1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79513" y="1772816"/>
            <a:ext cx="8640960" cy="4536356"/>
          </a:xfrm>
        </p:spPr>
        <p:txBody>
          <a:bodyPr>
            <a:normAutofit/>
          </a:bodyPr>
          <a:lstStyle/>
          <a:p>
            <a:pPr marL="358775" indent="-35877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3200" dirty="0" smtClean="0"/>
              <a:t>La política de catalogación con RDA local se enraíza en un nivel nacional e internacional (Oliver, 2010)</a:t>
            </a:r>
          </a:p>
          <a:p>
            <a:pPr marL="358775" indent="-35877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3200" dirty="0" smtClean="0"/>
              <a:t>Favorecer el intercambio fluido de metadatos y el uso compartido de recursos entre bibliotecas</a:t>
            </a:r>
          </a:p>
          <a:p>
            <a:pPr marL="358775" indent="-35877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3200" dirty="0" smtClean="0"/>
              <a:t>Las políticas clarifican, deciden, explican e interpretan las instrucciones de RDA</a:t>
            </a:r>
          </a:p>
          <a:p>
            <a:pPr marL="358775" indent="-35877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3200" dirty="0" smtClean="0"/>
              <a:t>Asisten en el uso de opciones, alternativas, omisiones y excepciones dentro de RDA</a:t>
            </a:r>
            <a:endParaRPr lang="es-E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77348" y="457200"/>
            <a:ext cx="8209451" cy="1099592"/>
          </a:xfrm>
        </p:spPr>
        <p:txBody>
          <a:bodyPr anchor="ctr">
            <a:normAutofit/>
          </a:bodyPr>
          <a:lstStyle/>
          <a:p>
            <a:pPr algn="ctr"/>
            <a:r>
              <a:rPr lang="es-ES" sz="4400" b="1" dirty="0" smtClean="0"/>
              <a:t>Políticas de catalogación con RDA</a:t>
            </a:r>
            <a:endParaRPr lang="es-ES" sz="4400" b="1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79513" y="1772816"/>
            <a:ext cx="8640960" cy="4536356"/>
          </a:xfrm>
        </p:spPr>
        <p:txBody>
          <a:bodyPr>
            <a:normAutofit lnSpcReduction="10000"/>
          </a:bodyPr>
          <a:lstStyle/>
          <a:p>
            <a:pPr marL="358775" indent="-35877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3200" dirty="0" smtClean="0"/>
              <a:t>Library of </a:t>
            </a:r>
            <a:r>
              <a:rPr lang="es-ES" sz="3200" dirty="0" err="1" smtClean="0"/>
              <a:t>Congress-Program</a:t>
            </a:r>
            <a:r>
              <a:rPr lang="es-ES" sz="3200" dirty="0" smtClean="0"/>
              <a:t> </a:t>
            </a:r>
            <a:r>
              <a:rPr lang="es-ES" sz="3200" dirty="0" err="1" smtClean="0"/>
              <a:t>for</a:t>
            </a:r>
            <a:r>
              <a:rPr lang="es-ES" sz="3200" dirty="0" smtClean="0"/>
              <a:t> </a:t>
            </a:r>
            <a:r>
              <a:rPr lang="es-ES" sz="3200" dirty="0" err="1" smtClean="0"/>
              <a:t>Cooperative</a:t>
            </a:r>
            <a:r>
              <a:rPr lang="es-ES" sz="3200" dirty="0" smtClean="0"/>
              <a:t> </a:t>
            </a:r>
            <a:r>
              <a:rPr lang="es-ES" sz="3200" dirty="0" err="1" smtClean="0"/>
              <a:t>Cataloging</a:t>
            </a:r>
            <a:r>
              <a:rPr lang="es-ES" sz="3200" dirty="0" smtClean="0"/>
              <a:t> </a:t>
            </a:r>
            <a:r>
              <a:rPr lang="es-ES" sz="3200" dirty="0" err="1" smtClean="0"/>
              <a:t>Policy</a:t>
            </a:r>
            <a:r>
              <a:rPr lang="es-ES" sz="3200" dirty="0" smtClean="0"/>
              <a:t> </a:t>
            </a:r>
            <a:r>
              <a:rPr lang="es-ES" sz="3200" dirty="0" err="1" smtClean="0"/>
              <a:t>Statement</a:t>
            </a:r>
            <a:r>
              <a:rPr lang="es-ES" sz="3200" dirty="0" smtClean="0"/>
              <a:t> (LC-PCC PS)</a:t>
            </a:r>
          </a:p>
          <a:p>
            <a:pPr marL="358775" indent="-35877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3200" dirty="0" smtClean="0"/>
              <a:t>Etiqueta “Recursos” del RDA </a:t>
            </a:r>
            <a:r>
              <a:rPr lang="es-ES" sz="3200" dirty="0" err="1" smtClean="0"/>
              <a:t>Toolkit</a:t>
            </a:r>
            <a:r>
              <a:rPr lang="es-ES" sz="3200" dirty="0" smtClean="0"/>
              <a:t> contiene políticas, como:</a:t>
            </a:r>
          </a:p>
          <a:p>
            <a:pPr marL="749808" lvl="1" indent="-45720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ES" sz="3000" dirty="0" smtClean="0"/>
              <a:t>BL (British Library)</a:t>
            </a:r>
          </a:p>
          <a:p>
            <a:pPr marL="749808" lvl="1" indent="-45720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ES" sz="3000" dirty="0" smtClean="0"/>
              <a:t>NLA (</a:t>
            </a:r>
            <a:r>
              <a:rPr lang="es-ES" sz="3000" dirty="0" err="1" smtClean="0"/>
              <a:t>National</a:t>
            </a:r>
            <a:r>
              <a:rPr lang="es-ES" sz="3000" dirty="0" smtClean="0"/>
              <a:t> Library of Australia)</a:t>
            </a:r>
          </a:p>
          <a:p>
            <a:pPr marL="749808" lvl="1" indent="-45720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ES" sz="3000" dirty="0" smtClean="0"/>
              <a:t>LAC (Library and Archives </a:t>
            </a:r>
            <a:r>
              <a:rPr lang="es-ES" sz="3000" dirty="0" err="1" smtClean="0"/>
              <a:t>Canada</a:t>
            </a:r>
            <a:endParaRPr lang="es-ES" sz="3000" dirty="0" smtClean="0"/>
          </a:p>
          <a:p>
            <a:pPr marL="749808" lvl="1" indent="-45720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ES" sz="3000" dirty="0" smtClean="0"/>
              <a:t>D-A-CH AWR</a:t>
            </a:r>
          </a:p>
          <a:p>
            <a:pPr marL="749808" lvl="1" indent="-45720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ES" sz="3000" dirty="0" smtClean="0"/>
              <a:t>MLA BP</a:t>
            </a:r>
          </a:p>
          <a:p>
            <a:pPr marL="0" indent="0" algn="just">
              <a:spcBef>
                <a:spcPts val="600"/>
              </a:spcBef>
              <a:buNone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693840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2594" y="548680"/>
            <a:ext cx="8229600" cy="1008113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ES" sz="4400" b="1" dirty="0" smtClean="0"/>
              <a:t>Decisiones de pre-catalogación con RDA</a:t>
            </a:r>
            <a:endParaRPr lang="es-ES" sz="4400" b="1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23527" y="1809170"/>
            <a:ext cx="8507735" cy="4284126"/>
          </a:xfrm>
        </p:spPr>
        <p:txBody>
          <a:bodyPr>
            <a:normAutofit/>
          </a:bodyPr>
          <a:lstStyle/>
          <a:p>
            <a:pPr marL="358775" indent="-35877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3200" dirty="0" smtClean="0"/>
              <a:t>Base de la descripción (2.1 de RDA)</a:t>
            </a:r>
          </a:p>
          <a:p>
            <a:pPr marL="358775" indent="-35877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3200" dirty="0" smtClean="0"/>
              <a:t>Modo de edición (2.3 RDA)</a:t>
            </a:r>
          </a:p>
          <a:p>
            <a:pPr marL="358775" indent="-35877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3200" dirty="0" smtClean="0"/>
              <a:t>Discernimiento de relaciones bibliográficas</a:t>
            </a:r>
          </a:p>
          <a:p>
            <a:pPr marL="358775" indent="-35877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3200" dirty="0" smtClean="0"/>
              <a:t>Lengua y escritura (1.4 de RDA)</a:t>
            </a:r>
          </a:p>
          <a:p>
            <a:pPr marL="358775" indent="-35877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3200" dirty="0" smtClean="0"/>
              <a:t>Tipo de descripción (1.5 de RDA)</a:t>
            </a:r>
          </a:p>
          <a:p>
            <a:pPr marL="358775" indent="-35877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3200" dirty="0" smtClean="0"/>
              <a:t>Fuente preferida de información (2.2 de RDA)</a:t>
            </a:r>
          </a:p>
          <a:p>
            <a:pPr marL="358775" indent="-35877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3200" dirty="0" smtClean="0"/>
              <a:t>Trascripción de elementos de datos (1.7, 1.8, 1.9 de RDA; Ap. A, B y C de RDA)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7270" y="404664"/>
            <a:ext cx="8225036" cy="1124744"/>
          </a:xfrm>
        </p:spPr>
        <p:txBody>
          <a:bodyPr anchor="ctr">
            <a:noAutofit/>
          </a:bodyPr>
          <a:lstStyle/>
          <a:p>
            <a:pPr algn="ctr"/>
            <a:r>
              <a:rPr lang="es-ES" sz="4400" b="1" dirty="0" smtClean="0"/>
              <a:t>Políticas de catalogación con RDA</a:t>
            </a:r>
            <a:endParaRPr lang="es-ES" sz="4400" b="1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29308" y="1844825"/>
            <a:ext cx="8640960" cy="4392488"/>
          </a:xfrm>
        </p:spPr>
        <p:txBody>
          <a:bodyPr>
            <a:noAutofit/>
          </a:bodyPr>
          <a:lstStyle/>
          <a:p>
            <a:pPr marL="382588" indent="-382588" algn="just">
              <a:spcBef>
                <a:spcPts val="300"/>
              </a:spcBef>
              <a:spcAft>
                <a:spcPts val="3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s-ES" sz="4000" dirty="0" smtClean="0"/>
              <a:t>División funcional de políticas</a:t>
            </a:r>
          </a:p>
          <a:p>
            <a:pPr marL="749808" lvl="1" indent="-457200" algn="just">
              <a:spcBef>
                <a:spcPts val="300"/>
              </a:spcBef>
              <a:spcAft>
                <a:spcPts val="300"/>
              </a:spcAft>
              <a:buSzPct val="70000"/>
              <a:buFont typeface="Wingdings" panose="05000000000000000000" pitchFamily="2" charset="2"/>
              <a:buChar char="§"/>
            </a:pPr>
            <a:r>
              <a:rPr lang="es-ES" sz="3200" dirty="0" smtClean="0"/>
              <a:t>Catalogación original y catalogación por copia</a:t>
            </a:r>
          </a:p>
          <a:p>
            <a:pPr marL="358775" indent="-358775" algn="just">
              <a:spcBef>
                <a:spcPts val="300"/>
              </a:spcBef>
              <a:spcAft>
                <a:spcPts val="3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s-ES" sz="4000" dirty="0" smtClean="0"/>
              <a:t>Extensión de RDA</a:t>
            </a:r>
          </a:p>
          <a:p>
            <a:pPr marL="749808" lvl="1" indent="-457200" algn="just">
              <a:spcBef>
                <a:spcPts val="300"/>
              </a:spcBef>
              <a:spcAft>
                <a:spcPts val="300"/>
              </a:spcAft>
              <a:buSzPct val="70000"/>
              <a:buFont typeface="Wingdings" panose="05000000000000000000" pitchFamily="2" charset="2"/>
              <a:buChar char="§"/>
            </a:pPr>
            <a:r>
              <a:rPr lang="es-ES" sz="3200" dirty="0" smtClean="0"/>
              <a:t>Subconjunto vs. total de operaciones de catalogación</a:t>
            </a:r>
          </a:p>
          <a:p>
            <a:pPr marL="749808" lvl="1" indent="-457200" algn="just">
              <a:spcBef>
                <a:spcPts val="300"/>
              </a:spcBef>
              <a:spcAft>
                <a:spcPts val="300"/>
              </a:spcAft>
              <a:buSzPct val="70000"/>
              <a:buFont typeface="Wingdings" panose="05000000000000000000" pitchFamily="2" charset="2"/>
              <a:buChar char="§"/>
            </a:pPr>
            <a:r>
              <a:rPr lang="es-ES" sz="3200" dirty="0" smtClean="0"/>
              <a:t>Tipos particulares vs. todos los materiales coleccionados</a:t>
            </a:r>
            <a:endParaRPr lang="es-E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716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ES" sz="4400" b="1" dirty="0" smtClean="0"/>
              <a:t>Decisiones implicadas en la Política de catalogación original con RDA</a:t>
            </a:r>
            <a:endParaRPr lang="es-ES" sz="4400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824"/>
            <a:ext cx="8362950" cy="4320480"/>
          </a:xfrm>
        </p:spPr>
        <p:txBody>
          <a:bodyPr>
            <a:noAutofit/>
          </a:bodyPr>
          <a:lstStyle/>
          <a:p>
            <a:pPr marL="514350" indent="-514350" algn="just">
              <a:spcBef>
                <a:spcPts val="600"/>
              </a:spcBef>
              <a:buSzPct val="80000"/>
              <a:buFont typeface="+mj-lt"/>
              <a:buAutoNum type="arabicPeriod"/>
            </a:pPr>
            <a:r>
              <a:rPr lang="es-ES" sz="3600" dirty="0" smtClean="0"/>
              <a:t>Si se cataloga o no con RDA, solo con RDA, con AACR2-RDA</a:t>
            </a:r>
          </a:p>
          <a:p>
            <a:pPr marL="749808" lvl="1" indent="-457200" algn="just">
              <a:spcBef>
                <a:spcPts val="600"/>
              </a:spcBef>
              <a:buSzPct val="80000"/>
              <a:buFont typeface="Arial" panose="020B0604020202020204" pitchFamily="34" charset="0"/>
              <a:buChar char="•"/>
            </a:pPr>
            <a:r>
              <a:rPr lang="es-ES" sz="3200" dirty="0" smtClean="0"/>
              <a:t>Hibridez del catálogo de la biblioteca</a:t>
            </a:r>
          </a:p>
          <a:p>
            <a:pPr marL="514350" indent="-514350" algn="just">
              <a:spcBef>
                <a:spcPts val="600"/>
              </a:spcBef>
              <a:buSzPct val="80000"/>
              <a:buFont typeface="+mj-lt"/>
              <a:buAutoNum type="arabicPeriod"/>
            </a:pPr>
            <a:r>
              <a:rPr lang="es-ES" sz="3600" dirty="0" smtClean="0"/>
              <a:t>Nivel mínimo de elementos núcleos sostenidos por la biblioteca</a:t>
            </a:r>
          </a:p>
          <a:p>
            <a:pPr marL="749808" lvl="1" indent="-457200" algn="just">
              <a:spcBef>
                <a:spcPts val="600"/>
              </a:spcBef>
              <a:buSzPct val="80000"/>
              <a:buFont typeface="Arial" panose="020B0604020202020204" pitchFamily="34" charset="0"/>
              <a:buChar char="•"/>
            </a:pPr>
            <a:r>
              <a:rPr lang="es-ES" sz="3400" dirty="0" smtClean="0"/>
              <a:t>Experiencias de Deutsche </a:t>
            </a:r>
            <a:r>
              <a:rPr lang="es-ES" sz="3400" dirty="0" err="1" smtClean="0"/>
              <a:t>Nationalibliothek</a:t>
            </a:r>
            <a:r>
              <a:rPr lang="es-ES" sz="3400" dirty="0" smtClean="0"/>
              <a:t> y </a:t>
            </a:r>
            <a:r>
              <a:rPr lang="es-ES" sz="3400" dirty="0" err="1" smtClean="0"/>
              <a:t>National</a:t>
            </a:r>
            <a:r>
              <a:rPr lang="es-ES" sz="3400" dirty="0" smtClean="0"/>
              <a:t> Library </a:t>
            </a:r>
            <a:r>
              <a:rPr lang="es-ES" sz="3400" dirty="0" err="1" smtClean="0"/>
              <a:t>Board</a:t>
            </a:r>
            <a:r>
              <a:rPr lang="es-ES" sz="3400" dirty="0" smtClean="0"/>
              <a:t> (NLB) </a:t>
            </a:r>
            <a:r>
              <a:rPr lang="es-ES" sz="3400" dirty="0" err="1" smtClean="0"/>
              <a:t>Singapore</a:t>
            </a:r>
            <a:endParaRPr lang="es-ES" sz="3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716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ES" sz="4400" b="1" dirty="0" smtClean="0"/>
              <a:t>Decisiones implicadas en la Política de catalogación original con RDA</a:t>
            </a:r>
            <a:endParaRPr lang="es-ES" sz="4400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824"/>
            <a:ext cx="8362950" cy="4320480"/>
          </a:xfrm>
        </p:spPr>
        <p:txBody>
          <a:bodyPr>
            <a:noAutofit/>
          </a:bodyPr>
          <a:lstStyle/>
          <a:p>
            <a:pPr marL="538163" indent="-538163" algn="just">
              <a:spcBef>
                <a:spcPts val="600"/>
              </a:spcBef>
              <a:buSzPct val="80000"/>
              <a:buFont typeface="+mj-lt"/>
              <a:buAutoNum type="arabicPeriod" startAt="3"/>
            </a:pPr>
            <a:r>
              <a:rPr lang="es-ES" sz="3600" dirty="0" smtClean="0"/>
              <a:t>Cantidad de puntos de acceso autorizados establecidos</a:t>
            </a:r>
          </a:p>
          <a:p>
            <a:pPr marL="749808" lvl="1" indent="-457200" algn="just">
              <a:spcBef>
                <a:spcPts val="600"/>
              </a:spcBef>
              <a:buSzPct val="80000"/>
              <a:buFont typeface="Arial" panose="020B0604020202020204" pitchFamily="34" charset="0"/>
              <a:buChar char="•"/>
            </a:pPr>
            <a:r>
              <a:rPr lang="es-ES" sz="3200" dirty="0" smtClean="0"/>
              <a:t>Caso de Kent </a:t>
            </a:r>
            <a:r>
              <a:rPr lang="es-ES" sz="3200" dirty="0" err="1" smtClean="0"/>
              <a:t>State</a:t>
            </a:r>
            <a:r>
              <a:rPr lang="es-ES" sz="3200" dirty="0" smtClean="0"/>
              <a:t> </a:t>
            </a:r>
            <a:r>
              <a:rPr lang="es-ES" sz="3200" dirty="0" err="1" smtClean="0"/>
              <a:t>University</a:t>
            </a:r>
            <a:r>
              <a:rPr lang="es-ES" sz="3200" dirty="0" smtClean="0"/>
              <a:t> Library (KSUL)</a:t>
            </a:r>
          </a:p>
          <a:p>
            <a:pPr marL="514350" indent="-514350" algn="just">
              <a:spcBef>
                <a:spcPts val="600"/>
              </a:spcBef>
              <a:buSzPct val="80000"/>
              <a:buFont typeface="+mj-lt"/>
              <a:buAutoNum type="arabicPeriod" startAt="3"/>
            </a:pPr>
            <a:r>
              <a:rPr lang="es-ES" sz="3600" dirty="0" smtClean="0"/>
              <a:t>Puntuación ISBD en metadatos RDA</a:t>
            </a:r>
          </a:p>
          <a:p>
            <a:pPr marL="749808" lvl="1" indent="-457200" algn="just">
              <a:spcBef>
                <a:spcPts val="600"/>
              </a:spcBef>
              <a:buSzPct val="80000"/>
              <a:buFont typeface="Arial" panose="020B0604020202020204" pitchFamily="34" charset="0"/>
              <a:buChar char="•"/>
            </a:pPr>
            <a:r>
              <a:rPr lang="es-ES" sz="3400" dirty="0" smtClean="0"/>
              <a:t>LC-PCC PS y OCLC</a:t>
            </a:r>
          </a:p>
          <a:p>
            <a:pPr marL="742950" indent="-742950" algn="just">
              <a:spcBef>
                <a:spcPts val="600"/>
              </a:spcBef>
              <a:buSzPct val="80000"/>
              <a:buFont typeface="+mj-lt"/>
              <a:buAutoNum type="arabicPeriod" startAt="5"/>
            </a:pPr>
            <a:r>
              <a:rPr lang="es-ES" sz="3600" dirty="0" err="1" smtClean="0"/>
              <a:t>Designadores</a:t>
            </a:r>
            <a:r>
              <a:rPr lang="es-ES" sz="3600" dirty="0" smtClean="0"/>
              <a:t> de relación</a:t>
            </a:r>
          </a:p>
          <a:p>
            <a:pPr marL="749808" lvl="1" indent="-457200" algn="just">
              <a:spcBef>
                <a:spcPts val="600"/>
              </a:spcBef>
              <a:buSzPct val="80000"/>
              <a:buFont typeface="Arial" panose="020B0604020202020204" pitchFamily="34" charset="0"/>
              <a:buChar char="•"/>
            </a:pPr>
            <a:r>
              <a:rPr lang="es-ES" sz="3400" dirty="0" smtClean="0"/>
              <a:t>Experiencia de NLB </a:t>
            </a:r>
            <a:r>
              <a:rPr lang="es-ES" sz="3400" dirty="0" err="1" smtClean="0"/>
              <a:t>Singapore</a:t>
            </a:r>
            <a:endParaRPr lang="es-ES" sz="3400" dirty="0"/>
          </a:p>
        </p:txBody>
      </p:sp>
    </p:spTree>
    <p:extLst>
      <p:ext uri="{BB962C8B-B14F-4D97-AF65-F5344CB8AC3E}">
        <p14:creationId xmlns:p14="http://schemas.microsoft.com/office/powerpoint/2010/main" val="1882678449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TM02900769[[fn=Antiguo]]</Template>
  <TotalTime>524</TotalTime>
  <Words>548</Words>
  <Application>Microsoft Office PowerPoint</Application>
  <PresentationFormat>Presentación en pantalla (4:3)</PresentationFormat>
  <Paragraphs>72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11</vt:i4>
      </vt:variant>
    </vt:vector>
  </HeadingPairs>
  <TitlesOfParts>
    <vt:vector size="21" baseType="lpstr">
      <vt:lpstr>Arial</vt:lpstr>
      <vt:lpstr>Bell MT</vt:lpstr>
      <vt:lpstr>Calibri</vt:lpstr>
      <vt:lpstr>Calibri Light</vt:lpstr>
      <vt:lpstr>Courier New</vt:lpstr>
      <vt:lpstr>Wingdings</vt:lpstr>
      <vt:lpstr>Wingdings 2</vt:lpstr>
      <vt:lpstr>HDOfficeLightV0</vt:lpstr>
      <vt:lpstr>1_HDOfficeLightV0</vt:lpstr>
      <vt:lpstr>Retrospección</vt:lpstr>
      <vt:lpstr>VII Encuentro Nacional de Catalogadores Biblioteca Nacional Mariano Moreno 2-4 de Octubre de 2019</vt:lpstr>
      <vt:lpstr>Introducción</vt:lpstr>
      <vt:lpstr>Estadios de la implementación de RDA  (El-Sherbini, 2013)</vt:lpstr>
      <vt:lpstr>Políticas de catalogación con RDA</vt:lpstr>
      <vt:lpstr>Políticas de catalogación con RDA</vt:lpstr>
      <vt:lpstr>Decisiones de pre-catalogación con RDA</vt:lpstr>
      <vt:lpstr>Políticas de catalogación con RDA</vt:lpstr>
      <vt:lpstr>Decisiones implicadas en la Política de catalogación original con RDA</vt:lpstr>
      <vt:lpstr>Decisiones implicadas en la Política de catalogación original con RDA</vt:lpstr>
      <vt:lpstr>Decisiones implicadas en la Política de catalogación por copia con RDA</vt:lpstr>
      <vt:lpstr>Decisiones implicadas en la Política de catalogación por copia con RDA</vt:lpstr>
    </vt:vector>
  </TitlesOfParts>
  <Company>Dark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Razón de la ponencia</dc:title>
  <dc:creator>PC</dc:creator>
  <cp:lastModifiedBy>Usuario de Windows</cp:lastModifiedBy>
  <cp:revision>56</cp:revision>
  <dcterms:created xsi:type="dcterms:W3CDTF">2012-08-07T02:58:40Z</dcterms:created>
  <dcterms:modified xsi:type="dcterms:W3CDTF">2019-09-20T17:13:08Z</dcterms:modified>
</cp:coreProperties>
</file>